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76" r:id="rId3"/>
    <p:sldId id="273" r:id="rId4"/>
    <p:sldId id="275" r:id="rId5"/>
    <p:sldId id="260" r:id="rId6"/>
    <p:sldId id="261" r:id="rId7"/>
    <p:sldId id="278" r:id="rId8"/>
    <p:sldId id="264" r:id="rId9"/>
    <p:sldId id="265" r:id="rId10"/>
    <p:sldId id="266" r:id="rId11"/>
    <p:sldId id="279" r:id="rId12"/>
    <p:sldId id="272" r:id="rId13"/>
    <p:sldId id="281" r:id="rId14"/>
    <p:sldId id="280" r:id="rId15"/>
    <p:sldId id="271" r:id="rId16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5500"/>
    <a:srgbClr val="AECE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4266" autoAdjust="0"/>
  </p:normalViewPr>
  <p:slideViewPr>
    <p:cSldViewPr snapToGrid="0">
      <p:cViewPr varScale="1">
        <p:scale>
          <a:sx n="79" d="100"/>
          <a:sy n="79" d="100"/>
        </p:scale>
        <p:origin x="22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BC634E-D109-450F-BF9D-139E0276E9CE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FB0FC-AE0A-49D6-99A7-0432AF1C31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6564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2855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Pokud jde o tendence v rizikovém chování žáků, z evidence za sledovaný školní rok 2022/2023 je patrné, že na základních školách v Libereckém kraji se nejvíc řešily špatné vztahy mezi žáky. Dalším rizikovým chováním na druhých stupních základních škol a ve středních školách bylo užívání tabáku a konopných látek. Velký nárůst zaznamenaly případy sebepoškozování, převážně u dívek. Více než trojnásobně také stouplo rizikové chování z důvodu nelátkové závislosti (tj. počítačové hry apod.).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44665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b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</a:t>
            </a:r>
            <a:r>
              <a:rPr lang="cs-CZ" sz="1800" b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jvětší zastoupení mezi pedagogy zůstává v přepočtu na plně zaměstnané u věkové kategorie 51 let – důchodový věk, tj. 39,1 % (graf 3.12.4). Stále také mírně vzrůstá počet pedagogických pracovníků ve</a:t>
            </a:r>
            <a:r>
              <a:rPr lang="cs-CZ" sz="1800" b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r>
              <a:rPr lang="cs-CZ" sz="1800" b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věku 41–50 let. K nečekanému vývoji došlo u pedagogů ve věku 31–40 let, jejich počet klesl, a u pedagogů do 30 let, jejichž počet se naopak zvýšil. Přesto se trend pomalého stárnutí pedagogického sboru nemění.</a:t>
            </a:r>
            <a:endParaRPr lang="cs-CZ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16951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Informace z Dlouhodobého záměru – není součástí výroční zprávy – jak je vidět, počet narozených od roku 2016 klesá – po roce 2028 nelze očekávat nějaký výrazný populační ročník vstupující do povinného vzdělávání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02132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644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Počty škol a školských zařízení zřizovaných LK a zřizovaných obcemi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484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Stav a rozvoj vzdělávací soustavy v Libereckém kraji stejně jako v celé České republice ovlivnilo ve školním roce 2022/2023 především začlenění výrazného počtu dětí a žáků cizinců původem z Ukrajiny. V Libereckém kraji jich meziročně přibylo v mateřských, základních a středních školách dva a půl tisíce. 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4910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Stav a rozvoj vzdělávací soustavy v Libereckém kraji stejně jako v celé České republice ovlivnilo ve školním roce 2022/2023 především začlenění výrazného počtu dětí a žáků cizinců původem z Ukrajiny. V Libereckém kraji jich meziročně přibylo v mateřských, základních a středních školách dva a půl tisíce. 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3138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Počet žáků v základním vzdělávání rostl v předchozích školních letech pouze mírně. V roce 2022/2023 se ale jejich počet zvýšil téměř o dva tisíce. Nárůst byl způsoben především začleňováním žáků cizinců z Ukrajiny a částečně i vstupem početně silnějšího ročníku 2016 do prvních tříd. 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29336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 středním vzdělávání počet žáků v kraji meziročně vzrostl. S ohledem na demografii bude tento vývoj minimálně ještě v nejbližších dvou letech pokračovat.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85887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 středním vzdělávání počet žáků v kraji meziročně vzrostl. S ohledem na demografii bude tento vývoj minimálně ještě v nejbližších dvou letech pokračovat.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61618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 celé ČR i v Libereckém kraji stále přibývá dětí a žáků se speciálními vzdělávacími potřebami. Ve školním roce 2022/2023 se jich v mateřských, základních a středních školách na území kraje vzdělávalo 8 618. Meziročně se počet těchto dětí a žáků zvýšil o 766.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4960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Situace z hlediska inkluze se v meziročním srovnání ukazuje v kraji jako mírně pozitivní. Nepatrně stoupl podíl dětí a žáků se zdravotním postižením vzdělávaných v běžných třídách a současně nepatrně klesl podíl dětí a žáků se zdravotním postižením vzdělávaných ve speciálních třídách.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975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7414F-BA51-D01F-A8C3-F60102BC8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926184"/>
            <a:ext cx="7772400" cy="1996560"/>
          </a:xfrm>
        </p:spPr>
        <p:txBody>
          <a:bodyPr>
            <a:noAutofit/>
          </a:bodyPr>
          <a:lstStyle/>
          <a:p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Výroční zpráva o stavu a rozvoji vzdělávací soustavy v Libereckém kraji za školní rok 2022/2023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A43BBFD-5277-7158-CB0C-080721C61D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4178" y="5020577"/>
            <a:ext cx="6858000" cy="911239"/>
          </a:xfrm>
        </p:spPr>
        <p:txBody>
          <a:bodyPr>
            <a:normAutofit/>
          </a:bodyPr>
          <a:lstStyle/>
          <a:p>
            <a:pPr algn="r"/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odbor školství mládeže, tělovýchovy a sportu</a:t>
            </a:r>
          </a:p>
          <a:p>
            <a:pPr algn="r"/>
            <a:r>
              <a:rPr 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oddělení strategií, koncepcí a projektů</a:t>
            </a:r>
          </a:p>
        </p:txBody>
      </p:sp>
    </p:spTree>
    <p:extLst>
      <p:ext uri="{BB962C8B-B14F-4D97-AF65-F5344CB8AC3E}">
        <p14:creationId xmlns:p14="http://schemas.microsoft.com/office/powerpoint/2010/main" val="3386044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32040E-7A17-93EF-E539-57561DF01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Výskyt rizikového chování </a:t>
            </a:r>
          </a:p>
        </p:txBody>
      </p:sp>
      <p:graphicFrame>
        <p:nvGraphicFramePr>
          <p:cNvPr id="10" name="Tabulka 9">
            <a:extLst>
              <a:ext uri="{FF2B5EF4-FFF2-40B4-BE49-F238E27FC236}">
                <a16:creationId xmlns:a16="http://schemas.microsoft.com/office/drawing/2014/main" id="{ED929FB6-5BD9-6FFC-AED2-19A36BAE6C3A}"/>
              </a:ext>
            </a:extLst>
          </p:cNvPr>
          <p:cNvGraphicFramePr>
            <a:graphicFrameLocks noGrp="1"/>
          </p:cNvGraphicFramePr>
          <p:nvPr/>
        </p:nvGraphicFramePr>
        <p:xfrm>
          <a:off x="163585" y="1921079"/>
          <a:ext cx="8816827" cy="4265986"/>
        </p:xfrm>
        <a:graphic>
          <a:graphicData uri="http://schemas.openxmlformats.org/drawingml/2006/table">
            <a:tbl>
              <a:tblPr/>
              <a:tblGrid>
                <a:gridCol w="3584381">
                  <a:extLst>
                    <a:ext uri="{9D8B030D-6E8A-4147-A177-3AD203B41FA5}">
                      <a16:colId xmlns:a16="http://schemas.microsoft.com/office/drawing/2014/main" val="2344508272"/>
                    </a:ext>
                  </a:extLst>
                </a:gridCol>
                <a:gridCol w="442826">
                  <a:extLst>
                    <a:ext uri="{9D8B030D-6E8A-4147-A177-3AD203B41FA5}">
                      <a16:colId xmlns:a16="http://schemas.microsoft.com/office/drawing/2014/main" val="2215432553"/>
                    </a:ext>
                  </a:extLst>
                </a:gridCol>
                <a:gridCol w="319587">
                  <a:extLst>
                    <a:ext uri="{9D8B030D-6E8A-4147-A177-3AD203B41FA5}">
                      <a16:colId xmlns:a16="http://schemas.microsoft.com/office/drawing/2014/main" val="688610396"/>
                    </a:ext>
                  </a:extLst>
                </a:gridCol>
                <a:gridCol w="150394">
                  <a:extLst>
                    <a:ext uri="{9D8B030D-6E8A-4147-A177-3AD203B41FA5}">
                      <a16:colId xmlns:a16="http://schemas.microsoft.com/office/drawing/2014/main" val="982804113"/>
                    </a:ext>
                  </a:extLst>
                </a:gridCol>
                <a:gridCol w="3584381">
                  <a:extLst>
                    <a:ext uri="{9D8B030D-6E8A-4147-A177-3AD203B41FA5}">
                      <a16:colId xmlns:a16="http://schemas.microsoft.com/office/drawing/2014/main" val="1904197730"/>
                    </a:ext>
                  </a:extLst>
                </a:gridCol>
                <a:gridCol w="417760">
                  <a:extLst>
                    <a:ext uri="{9D8B030D-6E8A-4147-A177-3AD203B41FA5}">
                      <a16:colId xmlns:a16="http://schemas.microsoft.com/office/drawing/2014/main" val="2350545987"/>
                    </a:ext>
                  </a:extLst>
                </a:gridCol>
                <a:gridCol w="317498">
                  <a:extLst>
                    <a:ext uri="{9D8B030D-6E8A-4147-A177-3AD203B41FA5}">
                      <a16:colId xmlns:a16="http://schemas.microsoft.com/office/drawing/2014/main" val="2625408226"/>
                    </a:ext>
                  </a:extLst>
                </a:gridCol>
              </a:tblGrid>
              <a:tr h="15789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Školní rok 2021/2022</a:t>
                      </a:r>
                    </a:p>
                  </a:txBody>
                  <a:tcPr marL="5607" marR="5607" marT="56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Školní rok 2022/2023</a:t>
                      </a:r>
                    </a:p>
                  </a:txBody>
                  <a:tcPr marL="5607" marR="5607" marT="56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6435236"/>
                  </a:ext>
                </a:extLst>
              </a:tr>
              <a:tr h="28570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Sledovaný jev</a:t>
                      </a:r>
                      <a:endParaRPr lang="cs-CZ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ZŠ</a:t>
                      </a:r>
                      <a:endParaRPr lang="cs-CZ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SŠ, VOŠ</a:t>
                      </a:r>
                      <a:endParaRPr lang="cs-CZ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Sledovaný jev</a:t>
                      </a:r>
                      <a:endParaRPr lang="cs-CZ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ZŠ</a:t>
                      </a:r>
                      <a:endParaRPr lang="cs-CZ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SŠ, VOŠ</a:t>
                      </a:r>
                      <a:endParaRPr lang="cs-CZ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7714678"/>
                  </a:ext>
                </a:extLst>
              </a:tr>
              <a:tr h="157890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Špatné vztahy mezi žáky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počet případů, nikoliv počet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633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40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Špatné vztahy mezi žáky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počet případů, nikoliv počet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869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119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399438"/>
                  </a:ext>
                </a:extLst>
              </a:tr>
              <a:tr h="157890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Vyloučení určitých jedinců z kolektivu, ostrakizace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počet případů, nikoliv počet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170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11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Vyloučení určitých jedinců z kolektivu, ostrakizace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počet případů, nikoliv počet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197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778349"/>
                  </a:ext>
                </a:extLst>
              </a:tr>
              <a:tr h="30826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Případy opakovaného záměrného psychického i fyzického ubližování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počet případů, nikoliv počet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152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11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Případy opakovaného záměrného psychického i fyzického ubližování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počet případů, nikoliv počet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303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1440341"/>
                  </a:ext>
                </a:extLst>
              </a:tr>
              <a:tr h="30826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Případy využití elektronických prostředků (např. mobilní telefon, sociální sítě) k opakovanému záměrnému psychickému ubližování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počet případů, nikoliv počet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99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17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Případy využití elektronických prostředků (např. mobilní telefon, sociální sítě) k opakovanému záměrnému psychickému ubližování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počet případů, nikoliv počet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117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305984"/>
                  </a:ext>
                </a:extLst>
              </a:tr>
              <a:tr h="157890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Projevy rasismu a xenofobie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počet případů, nikoliv počet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29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Projevy rasismu a xenofobie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počet případů, nikoliv počet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393971"/>
                  </a:ext>
                </a:extLst>
              </a:tr>
              <a:tr h="157890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Slovní či fyzické útoky na pracovníky školy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116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9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Slovní či fyzické útoky na pracovníky školy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8282616"/>
                  </a:ext>
                </a:extLst>
              </a:tr>
              <a:tr h="157890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Záškoláctví (výskyt u počtu žáků)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164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57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Záškoláctví (výskyt u počtu žáků)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127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63922"/>
                  </a:ext>
                </a:extLst>
              </a:tr>
              <a:tr h="157890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Podezření na skryté záškoláctví (záškoláctví s vědomím rodičů)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145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78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Podezření na skryté záškoláctví (záškoláctví s vědomím rodičů)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174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6288496"/>
                  </a:ext>
                </a:extLst>
              </a:tr>
              <a:tr h="30826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Rizikové chování ve sportu, rizikové pohybové aktivity, extrémní sporty atd.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Rizikové chování ve sportu, rizikové pohybové aktivity, extrémní sporty atd.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223062"/>
                  </a:ext>
                </a:extLst>
              </a:tr>
              <a:tr h="157890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Rizikové chování v dopravě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Rizikové chování v dopravě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663279"/>
                  </a:ext>
                </a:extLst>
              </a:tr>
              <a:tr h="157890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Rizikové sexuální chování a nevhodné projevy sexuality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29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Rizikové sexuální chování a nevhodné projevy sexuality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839452"/>
                  </a:ext>
                </a:extLst>
              </a:tr>
              <a:tr h="157890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Poruchy příjmu potravy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85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22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Poruchy příjmu potravy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02399"/>
                  </a:ext>
                </a:extLst>
              </a:tr>
              <a:tr h="157890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Sebepoškozování a autoagrese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134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22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Sebepoškozování a autoagrese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196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6157717"/>
                  </a:ext>
                </a:extLst>
              </a:tr>
              <a:tr h="157890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Kriminální chování – přestupky, provinění, trestné činy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45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Kriminální chování – přestupky, provinění, trestné činy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3397677"/>
                  </a:ext>
                </a:extLst>
              </a:tr>
              <a:tr h="157890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Zanedbávání, zneužívání či týrání dítěte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29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Zanedbávání, zneužívání či týrání dítěte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56791"/>
                  </a:ext>
                </a:extLst>
              </a:tr>
              <a:tr h="157890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Užívání* tabáku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371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184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Užívání* tabáku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233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373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314509"/>
                  </a:ext>
                </a:extLst>
              </a:tr>
              <a:tr h="157890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Užívání* alkoholu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66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11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Užívání* alkoholu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818857"/>
                  </a:ext>
                </a:extLst>
              </a:tr>
              <a:tr h="157890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Užívání* konopných látek (např. marihuana, hašiš)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26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12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Užívání* konopných látek (např. marihuana, hašiš)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188935"/>
                  </a:ext>
                </a:extLst>
              </a:tr>
              <a:tr h="157890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Užívání* dalších návykových látek (např. extáze, pervitin atd.)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28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Užívání* dalších návykových látek (např. extáze, pervitin atd.)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498199"/>
                  </a:ext>
                </a:extLst>
              </a:tr>
              <a:tr h="30826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Závislostní chování pro nelátkové závislosti (hazard, počítačové hry apod.)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39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607" marR="5607" marT="5607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Závislostní chování pro nelátkové závislosti (hazard, počítačové hry apod.) (</a:t>
                      </a:r>
                      <a:r>
                        <a:rPr lang="cs-CZ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výskyt u počtu žáků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5607" marR="5607" marT="5607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6755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4508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32040E-7A17-93EF-E539-57561DF01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Pracovníci ve školství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9F30A7E9-F0A7-8FAE-32F5-806CA02A4098}"/>
              </a:ext>
            </a:extLst>
          </p:cNvPr>
          <p:cNvSpPr txBox="1"/>
          <p:nvPr/>
        </p:nvSpPr>
        <p:spPr>
          <a:xfrm>
            <a:off x="379476" y="1367523"/>
            <a:ext cx="8595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Věková struktura pedagogických pracovníků ve středních školách zřizovaných Libereckým krajem (přepočtení na plně zaměstnané)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673AA774-16E1-48FF-246F-721CAA547F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9831" y="2399903"/>
            <a:ext cx="6084335" cy="342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93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32040E-7A17-93EF-E539-57561DF01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Demografický vývoj v Libereckém kraji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9F30A7E9-F0A7-8FAE-32F5-806CA02A4098}"/>
              </a:ext>
            </a:extLst>
          </p:cNvPr>
          <p:cNvSpPr txBox="1"/>
          <p:nvPr/>
        </p:nvSpPr>
        <p:spPr>
          <a:xfrm>
            <a:off x="1013358" y="1908007"/>
            <a:ext cx="578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Počet narozených v Libereckém kraji v letech 1952–2022</a:t>
            </a: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C9FDB76-5FFC-D696-D12A-7B52DB3F35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788" y="2494657"/>
            <a:ext cx="7588424" cy="3733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026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166C33-14A3-AD50-471F-7BF781D2E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Reálné a o</a:t>
            </a:r>
            <a:r>
              <a:rPr lang="cs-CZ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dhadované počty žáků</a:t>
            </a:r>
            <a:endParaRPr lang="cs-CZ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BE70E527-64A3-E49A-7EA2-63742B71B4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934526"/>
            <a:ext cx="7886700" cy="41248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868068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9A7E5A-1480-D246-AD82-FD4089FA9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lnSpc>
                <a:spcPct val="115000"/>
              </a:lnSpc>
            </a:pPr>
            <a:r>
              <a:rPr lang="cs-CZ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Odhadované počty žáků v 9. r. ZŠ</a:t>
            </a:r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737D50F4-B475-05A0-1643-727298D86F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262668"/>
              </p:ext>
            </p:extLst>
          </p:nvPr>
        </p:nvGraphicFramePr>
        <p:xfrm>
          <a:off x="628650" y="2060448"/>
          <a:ext cx="7886701" cy="36440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5249">
                  <a:extLst>
                    <a:ext uri="{9D8B030D-6E8A-4147-A177-3AD203B41FA5}">
                      <a16:colId xmlns:a16="http://schemas.microsoft.com/office/drawing/2014/main" val="738480637"/>
                    </a:ext>
                  </a:extLst>
                </a:gridCol>
                <a:gridCol w="1707686">
                  <a:extLst>
                    <a:ext uri="{9D8B030D-6E8A-4147-A177-3AD203B41FA5}">
                      <a16:colId xmlns:a16="http://schemas.microsoft.com/office/drawing/2014/main" val="1844513107"/>
                    </a:ext>
                  </a:extLst>
                </a:gridCol>
                <a:gridCol w="1463609">
                  <a:extLst>
                    <a:ext uri="{9D8B030D-6E8A-4147-A177-3AD203B41FA5}">
                      <a16:colId xmlns:a16="http://schemas.microsoft.com/office/drawing/2014/main" val="2017705666"/>
                    </a:ext>
                  </a:extLst>
                </a:gridCol>
                <a:gridCol w="1341997">
                  <a:extLst>
                    <a:ext uri="{9D8B030D-6E8A-4147-A177-3AD203B41FA5}">
                      <a16:colId xmlns:a16="http://schemas.microsoft.com/office/drawing/2014/main" val="629499995"/>
                    </a:ext>
                  </a:extLst>
                </a:gridCol>
                <a:gridCol w="1218675">
                  <a:extLst>
                    <a:ext uri="{9D8B030D-6E8A-4147-A177-3AD203B41FA5}">
                      <a16:colId xmlns:a16="http://schemas.microsoft.com/office/drawing/2014/main" val="2664018433"/>
                    </a:ext>
                  </a:extLst>
                </a:gridCol>
                <a:gridCol w="939485">
                  <a:extLst>
                    <a:ext uri="{9D8B030D-6E8A-4147-A177-3AD203B41FA5}">
                      <a16:colId xmlns:a16="http://schemas.microsoft.com/office/drawing/2014/main" val="3096729340"/>
                    </a:ext>
                  </a:extLst>
                </a:gridCol>
              </a:tblGrid>
              <a:tr h="396917">
                <a:tc gridSpan="2"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LIBERECKÝ KRAJ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OKRES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2860923"/>
                  </a:ext>
                </a:extLst>
              </a:tr>
              <a:tr h="468715">
                <a:tc>
                  <a:txBody>
                    <a:bodyPr/>
                    <a:lstStyle/>
                    <a:p>
                      <a:pPr algn="l"/>
                      <a:r>
                        <a:rPr lang="cs-CZ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</a:t>
                      </a: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rok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ČESKÁ LÍPA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JABLONEC 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LIBEREC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SEMILY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449923"/>
                  </a:ext>
                </a:extLst>
              </a:tr>
              <a:tr h="396917">
                <a:tc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2024/2025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4704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1063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956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1863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835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863158"/>
                  </a:ext>
                </a:extLst>
              </a:tr>
              <a:tr h="396917">
                <a:tc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2025/2026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4355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932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947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1760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718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5780158"/>
                  </a:ext>
                </a:extLst>
              </a:tr>
              <a:tr h="396917">
                <a:tc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2026/2027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4131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903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856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1700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653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935672"/>
                  </a:ext>
                </a:extLst>
              </a:tr>
              <a:tr h="396917">
                <a:tc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2027/2028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4128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924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832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1662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703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8353839"/>
                  </a:ext>
                </a:extLst>
              </a:tr>
              <a:tr h="396917">
                <a:tc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2028/2029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4033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893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846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1637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671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935509"/>
                  </a:ext>
                </a:extLst>
              </a:tr>
              <a:tr h="396917">
                <a:tc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2029/2030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3966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897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767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1575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742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847881"/>
                  </a:ext>
                </a:extLst>
              </a:tr>
              <a:tr h="396917">
                <a:tc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2030/2031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4301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898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972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1713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728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944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62002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8750C8-7BF5-9463-B683-EAC6B5699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1847193"/>
          </a:xfrm>
        </p:spPr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Děkujeme za pozornost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C6F3139-312E-D190-B820-77757227BB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/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22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32040E-7A17-93EF-E539-57561DF01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Školy a školská zařízení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7669A157-21AD-B94D-5EA8-C96A1AE03A45}"/>
              </a:ext>
            </a:extLst>
          </p:cNvPr>
          <p:cNvSpPr txBox="1"/>
          <p:nvPr/>
        </p:nvSpPr>
        <p:spPr>
          <a:xfrm>
            <a:off x="171450" y="1690689"/>
            <a:ext cx="8892540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 1. 9. 2022: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Liberecký kraj zřizoval 58 příspěvkových organizací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Obce zřizují celkem 346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příspěvkových organizací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Soukromé subjekty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zřizují celkem 35 subjektů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Církve zřizují 4 subjekty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MŠMT 3 subjekty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endParaRPr lang="cs-CZ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endParaRPr lang="cs-CZ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endParaRPr lang="cs-CZ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749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32040E-7A17-93EF-E539-57561DF01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Děti a žáci cizinci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9F30A7E9-F0A7-8FAE-32F5-806CA02A4098}"/>
              </a:ext>
            </a:extLst>
          </p:cNvPr>
          <p:cNvSpPr txBox="1"/>
          <p:nvPr/>
        </p:nvSpPr>
        <p:spPr>
          <a:xfrm>
            <a:off x="1677797" y="1935449"/>
            <a:ext cx="578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Vývoj počtu dětí a žáků cizinců ve vzdělávání</a:t>
            </a: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CECE4C5-EAC7-03DB-6F3E-1DA168E89A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403" y="2549542"/>
            <a:ext cx="7439193" cy="308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782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32040E-7A17-93EF-E539-57561DF01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Děti a žáci cizinci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9DC3002E-9865-0FBE-F805-EFA1C7D9A6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845" y="2660349"/>
            <a:ext cx="6922309" cy="2951885"/>
          </a:xfrm>
          <a:prstGeom prst="rect">
            <a:avLst/>
          </a:prstGeom>
          <a:noFill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9F30A7E9-F0A7-8FAE-32F5-806CA02A4098}"/>
              </a:ext>
            </a:extLst>
          </p:cNvPr>
          <p:cNvSpPr txBox="1"/>
          <p:nvPr/>
        </p:nvSpPr>
        <p:spPr>
          <a:xfrm>
            <a:off x="2244750" y="2014018"/>
            <a:ext cx="5788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Relativní zastoupení dětí a žáků cizinců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4327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32040E-7A17-93EF-E539-57561DF01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Základní vzdělávání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9F30A7E9-F0A7-8FAE-32F5-806CA02A4098}"/>
              </a:ext>
            </a:extLst>
          </p:cNvPr>
          <p:cNvSpPr txBox="1"/>
          <p:nvPr/>
        </p:nvSpPr>
        <p:spPr>
          <a:xfrm>
            <a:off x="1440460" y="2030796"/>
            <a:ext cx="6263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Vývoj počtu žáků v ročnících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dirty="0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116D5508-03A7-547C-1CE9-922D3C294B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395038"/>
              </p:ext>
            </p:extLst>
          </p:nvPr>
        </p:nvGraphicFramePr>
        <p:xfrm>
          <a:off x="1190187" y="2572544"/>
          <a:ext cx="6763625" cy="3442365"/>
        </p:xfrm>
        <a:graphic>
          <a:graphicData uri="http://schemas.openxmlformats.org/drawingml/2006/table">
            <a:tbl>
              <a:tblPr firstRow="1" firstCol="1" bandRow="1"/>
              <a:tblGrid>
                <a:gridCol w="2766050">
                  <a:extLst>
                    <a:ext uri="{9D8B030D-6E8A-4147-A177-3AD203B41FA5}">
                      <a16:colId xmlns:a16="http://schemas.microsoft.com/office/drawing/2014/main" val="3953107476"/>
                    </a:ext>
                  </a:extLst>
                </a:gridCol>
                <a:gridCol w="969021">
                  <a:extLst>
                    <a:ext uri="{9D8B030D-6E8A-4147-A177-3AD203B41FA5}">
                      <a16:colId xmlns:a16="http://schemas.microsoft.com/office/drawing/2014/main" val="1479189019"/>
                    </a:ext>
                  </a:extLst>
                </a:gridCol>
                <a:gridCol w="963960">
                  <a:extLst>
                    <a:ext uri="{9D8B030D-6E8A-4147-A177-3AD203B41FA5}">
                      <a16:colId xmlns:a16="http://schemas.microsoft.com/office/drawing/2014/main" val="4083039238"/>
                    </a:ext>
                  </a:extLst>
                </a:gridCol>
                <a:gridCol w="1039167">
                  <a:extLst>
                    <a:ext uri="{9D8B030D-6E8A-4147-A177-3AD203B41FA5}">
                      <a16:colId xmlns:a16="http://schemas.microsoft.com/office/drawing/2014/main" val="351561090"/>
                    </a:ext>
                  </a:extLst>
                </a:gridCol>
                <a:gridCol w="1025427">
                  <a:extLst>
                    <a:ext uri="{9D8B030D-6E8A-4147-A177-3AD203B41FA5}">
                      <a16:colId xmlns:a16="http://schemas.microsoft.com/office/drawing/2014/main" val="3966633554"/>
                    </a:ext>
                  </a:extLst>
                </a:gridCol>
              </a:tblGrid>
              <a:tr h="229491">
                <a:tc>
                  <a:txBody>
                    <a:bodyPr/>
                    <a:lstStyle/>
                    <a:p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D2E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cs-CZ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Školní rok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D2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249372"/>
                  </a:ext>
                </a:extLst>
              </a:tr>
              <a:tr h="229491">
                <a:tc>
                  <a:txBody>
                    <a:bodyPr/>
                    <a:lstStyle/>
                    <a:p>
                      <a:r>
                        <a:rPr lang="cs-CZ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ŽÁCI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D2E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2019/2020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D2E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2020/2021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D2E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2021/2022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D2E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2022/2023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D2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379627"/>
                  </a:ext>
                </a:extLst>
              </a:tr>
              <a:tr h="229491">
                <a:tc>
                  <a:txBody>
                    <a:bodyPr/>
                    <a:lstStyle/>
                    <a:p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 stupeň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24353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23647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22860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23992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6780633"/>
                  </a:ext>
                </a:extLst>
              </a:tr>
              <a:tr h="229491">
                <a:tc>
                  <a:txBody>
                    <a:bodyPr/>
                    <a:lstStyle/>
                    <a:p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 stupeň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17221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18041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18792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19577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4524432"/>
                  </a:ext>
                </a:extLst>
              </a:tr>
              <a:tr h="229491">
                <a:tc>
                  <a:txBody>
                    <a:bodyPr/>
                    <a:lstStyle/>
                    <a:p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celkem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3F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41574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3F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41688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3F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41652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3F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43569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393677"/>
                  </a:ext>
                </a:extLst>
              </a:tr>
              <a:tr h="229491">
                <a:tc>
                  <a:txBody>
                    <a:bodyPr/>
                    <a:lstStyle/>
                    <a:p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 ročník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4664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4523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4453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5114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1966336"/>
                  </a:ext>
                </a:extLst>
              </a:tr>
              <a:tr h="229491">
                <a:tc>
                  <a:txBody>
                    <a:bodyPr/>
                    <a:lstStyle/>
                    <a:p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 ročník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4522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4602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4473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4615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1497632"/>
                  </a:ext>
                </a:extLst>
              </a:tr>
              <a:tr h="229491">
                <a:tc>
                  <a:txBody>
                    <a:bodyPr/>
                    <a:lstStyle/>
                    <a:p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ročník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4802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4499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4564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4681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897786"/>
                  </a:ext>
                </a:extLst>
              </a:tr>
              <a:tr h="229491">
                <a:tc>
                  <a:txBody>
                    <a:bodyPr/>
                    <a:lstStyle/>
                    <a:p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4. ročník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5162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4824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4507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4772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7998087"/>
                  </a:ext>
                </a:extLst>
              </a:tr>
              <a:tr h="229491">
                <a:tc>
                  <a:txBody>
                    <a:bodyPr/>
                    <a:lstStyle/>
                    <a:p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5. ročník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5173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5161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4812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4756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8343519"/>
                  </a:ext>
                </a:extLst>
              </a:tr>
              <a:tr h="229491">
                <a:tc>
                  <a:txBody>
                    <a:bodyPr/>
                    <a:lstStyle/>
                    <a:p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6. ročník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4839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4888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4898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4727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14096"/>
                  </a:ext>
                </a:extLst>
              </a:tr>
              <a:tr h="229491">
                <a:tc>
                  <a:txBody>
                    <a:bodyPr/>
                    <a:lstStyle/>
                    <a:p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7. ročník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4562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4841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4880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5094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8836370"/>
                  </a:ext>
                </a:extLst>
              </a:tr>
              <a:tr h="229491">
                <a:tc>
                  <a:txBody>
                    <a:bodyPr/>
                    <a:lstStyle/>
                    <a:p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8. ročník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4000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4490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4748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5035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578063"/>
                  </a:ext>
                </a:extLst>
              </a:tr>
              <a:tr h="229491">
                <a:tc>
                  <a:txBody>
                    <a:bodyPr/>
                    <a:lstStyle/>
                    <a:p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9. ročník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3796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3814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4263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4725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3677822"/>
                  </a:ext>
                </a:extLst>
              </a:tr>
              <a:tr h="229491">
                <a:tc>
                  <a:txBody>
                    <a:bodyPr/>
                    <a:lstStyle/>
                    <a:p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10. ročník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54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46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54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4854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5214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32040E-7A17-93EF-E539-57561DF01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Střední vzdělávání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9F30A7E9-F0A7-8FAE-32F5-806CA02A4098}"/>
              </a:ext>
            </a:extLst>
          </p:cNvPr>
          <p:cNvSpPr txBox="1"/>
          <p:nvPr/>
        </p:nvSpPr>
        <p:spPr>
          <a:xfrm>
            <a:off x="628650" y="1838583"/>
            <a:ext cx="8028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Počty žáků v jednotlivých kategoriích oborů vzdělání a forem vzdělávání</a:t>
            </a:r>
            <a:endParaRPr lang="cs-CZ" dirty="0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CCC63F86-3C0B-2A82-D14B-F092687F5BCB}"/>
              </a:ext>
            </a:extLst>
          </p:cNvPr>
          <p:cNvGraphicFramePr>
            <a:graphicFrameLocks noGrp="1"/>
          </p:cNvGraphicFramePr>
          <p:nvPr/>
        </p:nvGraphicFramePr>
        <p:xfrm>
          <a:off x="1691640" y="2484914"/>
          <a:ext cx="5760720" cy="3032760"/>
        </p:xfrm>
        <a:graphic>
          <a:graphicData uri="http://schemas.openxmlformats.org/drawingml/2006/table">
            <a:tbl>
              <a:tblPr firstRow="1" firstCol="1" bandRow="1"/>
              <a:tblGrid>
                <a:gridCol w="2430780">
                  <a:extLst>
                    <a:ext uri="{9D8B030D-6E8A-4147-A177-3AD203B41FA5}">
                      <a16:colId xmlns:a16="http://schemas.microsoft.com/office/drawing/2014/main" val="3352984839"/>
                    </a:ext>
                  </a:extLst>
                </a:gridCol>
                <a:gridCol w="449580">
                  <a:extLst>
                    <a:ext uri="{9D8B030D-6E8A-4147-A177-3AD203B41FA5}">
                      <a16:colId xmlns:a16="http://schemas.microsoft.com/office/drawing/2014/main" val="3469535356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3191206000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654725105"/>
                    </a:ext>
                  </a:extLst>
                </a:gridCol>
                <a:gridCol w="558165">
                  <a:extLst>
                    <a:ext uri="{9D8B030D-6E8A-4147-A177-3AD203B41FA5}">
                      <a16:colId xmlns:a16="http://schemas.microsoft.com/office/drawing/2014/main" val="3480181749"/>
                    </a:ext>
                  </a:extLst>
                </a:gridCol>
                <a:gridCol w="612140">
                  <a:extLst>
                    <a:ext uri="{9D8B030D-6E8A-4147-A177-3AD203B41FA5}">
                      <a16:colId xmlns:a16="http://schemas.microsoft.com/office/drawing/2014/main" val="1222131878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92694776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r>
                        <a:rPr lang="cs-CZ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7D2E5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r"/>
                      <a:r>
                        <a:rPr lang="cs-CZ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D2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8202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DOSAŽENÉ VZDĚLÁNÍ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D2E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cs-CZ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2020/2021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D2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cs-CZ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2021/2022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D2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cs-CZ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2022/2023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D2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12519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3F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denní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3F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ostatní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3F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denní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3F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ostatní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3F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denní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3F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ostatní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4117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střední vzdělání – C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38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99131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střední vzdělání s výučním listem – E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515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482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494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61743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střední vzdělání s výučním listem – H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3419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76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3447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69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29692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střední vzdělání – J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93595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střední vzdělání s maturitou – K 4leté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1625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1618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1651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37361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střední vzdělání s maturitou – K 6leté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158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92247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střední vzdělání s maturitou – K 8leté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2269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2249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2319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859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střední vzdělání s maturitou – L0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662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717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799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07762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střední vzdělání s maturitou – L5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353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218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364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371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25805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střední vzdělání s maturitou – M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6866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57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7195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7550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58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20355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Celkový součet podle formy vzdělávání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15923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16282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299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17046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07140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CELKEM ZA VŠECHNY FORMY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3F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cs-CZ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16274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cs-CZ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16581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cs-CZ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17328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6297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5633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32040E-7A17-93EF-E539-57561DF01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Střední vzdělávání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9F30A7E9-F0A7-8FAE-32F5-806CA02A4098}"/>
              </a:ext>
            </a:extLst>
          </p:cNvPr>
          <p:cNvSpPr txBox="1"/>
          <p:nvPr/>
        </p:nvSpPr>
        <p:spPr>
          <a:xfrm>
            <a:off x="628650" y="1838583"/>
            <a:ext cx="80287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Počty žáků v jednotlivých kategoriích oborů středního vzdělání v denní formě vzdělávání </a:t>
            </a:r>
            <a:endParaRPr lang="cs-CZ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3E88106E-A17D-7F07-B70B-EF2A17BD87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246" y="2633765"/>
            <a:ext cx="8209596" cy="3478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545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32040E-7A17-93EF-E539-57561DF01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Děti a žáci se speciálními vzdělávacími potřebami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9F30A7E9-F0A7-8FAE-32F5-806CA02A4098}"/>
              </a:ext>
            </a:extLst>
          </p:cNvPr>
          <p:cNvSpPr txBox="1"/>
          <p:nvPr/>
        </p:nvSpPr>
        <p:spPr>
          <a:xfrm>
            <a:off x="218114" y="2174143"/>
            <a:ext cx="8707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Počty dětí a žáků se speciálními vzdělávacími potřebami v MŠ, ZŠ a SŠ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DC70D660-4337-34B4-E177-20CD3276B7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653940"/>
              </p:ext>
            </p:extLst>
          </p:nvPr>
        </p:nvGraphicFramePr>
        <p:xfrm>
          <a:off x="1307690" y="2743548"/>
          <a:ext cx="6528620" cy="1714500"/>
        </p:xfrm>
        <a:graphic>
          <a:graphicData uri="http://schemas.openxmlformats.org/drawingml/2006/table">
            <a:tbl>
              <a:tblPr firstRow="1" firstCol="1" bandRow="1"/>
              <a:tblGrid>
                <a:gridCol w="3368981">
                  <a:extLst>
                    <a:ext uri="{9D8B030D-6E8A-4147-A177-3AD203B41FA5}">
                      <a16:colId xmlns:a16="http://schemas.microsoft.com/office/drawing/2014/main" val="2330626842"/>
                    </a:ext>
                  </a:extLst>
                </a:gridCol>
                <a:gridCol w="756372">
                  <a:extLst>
                    <a:ext uri="{9D8B030D-6E8A-4147-A177-3AD203B41FA5}">
                      <a16:colId xmlns:a16="http://schemas.microsoft.com/office/drawing/2014/main" val="429554451"/>
                    </a:ext>
                  </a:extLst>
                </a:gridCol>
                <a:gridCol w="795457">
                  <a:extLst>
                    <a:ext uri="{9D8B030D-6E8A-4147-A177-3AD203B41FA5}">
                      <a16:colId xmlns:a16="http://schemas.microsoft.com/office/drawing/2014/main" val="3942388018"/>
                    </a:ext>
                  </a:extLst>
                </a:gridCol>
                <a:gridCol w="801310">
                  <a:extLst>
                    <a:ext uri="{9D8B030D-6E8A-4147-A177-3AD203B41FA5}">
                      <a16:colId xmlns:a16="http://schemas.microsoft.com/office/drawing/2014/main" val="3105760316"/>
                    </a:ext>
                  </a:extLst>
                </a:gridCol>
                <a:gridCol w="806500">
                  <a:extLst>
                    <a:ext uri="{9D8B030D-6E8A-4147-A177-3AD203B41FA5}">
                      <a16:colId xmlns:a16="http://schemas.microsoft.com/office/drawing/2014/main" val="1649774846"/>
                    </a:ext>
                  </a:extLst>
                </a:gridCol>
              </a:tblGrid>
              <a:tr h="190500">
                <a:tc rowSpan="2">
                  <a:txBody>
                    <a:bodyPr/>
                    <a:lstStyle/>
                    <a:p>
                      <a:pPr algn="ctr"/>
                      <a:r>
                        <a:rPr lang="cs-CZ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D2E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cs-CZ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Školní rok 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D2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3762949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2019/2020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D2E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2020/2021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D2E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2021/2022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D2E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2022/2023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D2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63924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Dětí a žáků v LK celkem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3F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72212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3F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72573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3F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73129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3F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76105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8241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děti a žáci se SVP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8124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8082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7852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8618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01680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 počtu SVP zdravotně postižených (§16 odst. 9)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6437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6475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6482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6822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30095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se ZP ve speciálních třídách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2334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2276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2349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2360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40859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se ZP individuálně integrovaní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4103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4199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4133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4462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66135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děti a žáci bez ZP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65775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66098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66647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69283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11903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děti a žáci bez SVP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64088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64491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65277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67487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1777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6340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32040E-7A17-93EF-E539-57561DF01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Inkluze ve vzdělávání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9F30A7E9-F0A7-8FAE-32F5-806CA02A4098}"/>
              </a:ext>
            </a:extLst>
          </p:cNvPr>
          <p:cNvSpPr txBox="1"/>
          <p:nvPr/>
        </p:nvSpPr>
        <p:spPr>
          <a:xfrm>
            <a:off x="1157680" y="2098642"/>
            <a:ext cx="6828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Děti a žáci se zdravotním postižením (§16 odst. 9 ŠZ) podle zařazení do běžných a speciálních tříd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C5B8DB3-5BF9-1ABF-2727-6318F91860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084" y="2957180"/>
            <a:ext cx="5751830" cy="28898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5504795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300</TotalTime>
  <Words>1744</Words>
  <Application>Microsoft Office PowerPoint</Application>
  <PresentationFormat>Předvádění na obrazovce (4:3)</PresentationFormat>
  <Paragraphs>443</Paragraphs>
  <Slides>15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2" baseType="lpstr">
      <vt:lpstr>Aptos</vt:lpstr>
      <vt:lpstr>Aptos Narrow</vt:lpstr>
      <vt:lpstr>Arial</vt:lpstr>
      <vt:lpstr>Calibri</vt:lpstr>
      <vt:lpstr>Calibri Light</vt:lpstr>
      <vt:lpstr>Times New Roman</vt:lpstr>
      <vt:lpstr>Motiv Office</vt:lpstr>
      <vt:lpstr>Výroční zpráva o stavu a rozvoji vzdělávací soustavy v Libereckém kraji za školní rok 2022/2023</vt:lpstr>
      <vt:lpstr>Školy a školská zařízení</vt:lpstr>
      <vt:lpstr>Děti a žáci cizinci</vt:lpstr>
      <vt:lpstr>Děti a žáci cizinci</vt:lpstr>
      <vt:lpstr>Základní vzdělávání</vt:lpstr>
      <vt:lpstr>Střední vzdělávání</vt:lpstr>
      <vt:lpstr>Střední vzdělávání</vt:lpstr>
      <vt:lpstr>Děti a žáci se speciálními vzdělávacími potřebami</vt:lpstr>
      <vt:lpstr>Inkluze ve vzdělávání</vt:lpstr>
      <vt:lpstr>Výskyt rizikového chování </vt:lpstr>
      <vt:lpstr>Pracovníci ve školství</vt:lpstr>
      <vt:lpstr>Demografický vývoj v Libereckém kraji</vt:lpstr>
      <vt:lpstr>Reálné a odhadované počty žáků</vt:lpstr>
      <vt:lpstr>Odhadované počty žáků v 9. r. ZŠ</vt:lpstr>
      <vt:lpstr>Děkujeme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Princová Jiřina</cp:lastModifiedBy>
  <cp:revision>8</cp:revision>
  <dcterms:created xsi:type="dcterms:W3CDTF">2023-03-08T15:30:40Z</dcterms:created>
  <dcterms:modified xsi:type="dcterms:W3CDTF">2024-04-04T11:49:10Z</dcterms:modified>
</cp:coreProperties>
</file>